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Nunito"/>
      <p:regular r:id="rId17"/>
      <p:bold r:id="rId18"/>
      <p:italic r:id="rId19"/>
      <p:boldItalic r:id="rId20"/>
    </p:embeddedFont>
    <p:embeddedFont>
      <p:font typeface="PT Sans Narrow"/>
      <p:regular r:id="rId21"/>
      <p:bold r:id="rId22"/>
    </p:embeddedFont>
    <p:embeddedFont>
      <p:font typeface="Open Sa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9DE2FEA-1E2E-487F-98C5-3A5D2D6CF2BA}">
  <a:tblStyle styleId="{A9DE2FEA-1E2E-487F-98C5-3A5D2D6CF2B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22" Type="http://schemas.openxmlformats.org/officeDocument/2006/relationships/font" Target="fonts/PTSansNarrow-bold.fntdata"/><Relationship Id="rId21" Type="http://schemas.openxmlformats.org/officeDocument/2006/relationships/font" Target="fonts/PTSansNarrow-regular.fntdata"/><Relationship Id="rId24" Type="http://schemas.openxmlformats.org/officeDocument/2006/relationships/font" Target="fonts/OpenSans-bold.fntdata"/><Relationship Id="rId23" Type="http://schemas.openxmlformats.org/officeDocument/2006/relationships/font" Target="fonts/OpenSans-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OpenSans-boldItalic.fntdata"/><Relationship Id="rId25" Type="http://schemas.openxmlformats.org/officeDocument/2006/relationships/font" Target="fonts/OpenSans-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Nunito-regular.fntdata"/><Relationship Id="rId16" Type="http://schemas.openxmlformats.org/officeDocument/2006/relationships/slide" Target="slides/slide10.xml"/><Relationship Id="rId19" Type="http://schemas.openxmlformats.org/officeDocument/2006/relationships/font" Target="fonts/Nunito-italic.fntdata"/><Relationship Id="rId18" Type="http://schemas.openxmlformats.org/officeDocument/2006/relationships/font" Target="fonts/Nuni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f3f82f85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7f3f82f85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719e932e73_0_3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19e932e73_0_3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719e932e73_0_3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19e932e73_0_3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719e932e73_0_5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19e932e73_0_5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19e932e73_0_5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19e932e73_0_5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719e932e73_0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719e932e73_0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719e932e73_0_5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719e932e73_0_5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19e932e73_0_5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719e932e73_0_5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7f3f82f8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7f3f82f8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ru"/>
              <a:t>Methodological base of certification </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ru"/>
              <a:t>Russian product certification schemes.  </a:t>
            </a:r>
            <a:endParaRPr/>
          </a:p>
        </p:txBody>
      </p:sp>
      <p:sp>
        <p:nvSpPr>
          <p:cNvPr id="68" name="Google Shape;68;p13"/>
          <p:cNvSpPr txBox="1"/>
          <p:nvPr/>
        </p:nvSpPr>
        <p:spPr>
          <a:xfrm>
            <a:off x="824000" y="4412725"/>
            <a:ext cx="2745600" cy="54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ru">
                <a:latin typeface="Nunito"/>
                <a:ea typeface="Nunito"/>
                <a:cs typeface="Nunito"/>
                <a:sym typeface="Nunito"/>
              </a:rPr>
              <a:t>Yersin Adiya CTOS 301k</a:t>
            </a:r>
            <a:endParaRPr>
              <a:latin typeface="Nunito"/>
              <a:ea typeface="Nunito"/>
              <a:cs typeface="Nunito"/>
              <a:sym typeface="Nuni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2"/>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graphicFrame>
        <p:nvGraphicFramePr>
          <p:cNvPr id="128" name="Google Shape;128;p22"/>
          <p:cNvGraphicFramePr/>
          <p:nvPr/>
        </p:nvGraphicFramePr>
        <p:xfrm>
          <a:off x="383325" y="263200"/>
          <a:ext cx="3000000" cy="3000000"/>
        </p:xfrm>
        <a:graphic>
          <a:graphicData uri="http://schemas.openxmlformats.org/drawingml/2006/table">
            <a:tbl>
              <a:tblPr>
                <a:noFill/>
                <a:tableStyleId>{A9DE2FEA-1E2E-487F-98C5-3A5D2D6CF2BA}</a:tableStyleId>
              </a:tblPr>
              <a:tblGrid>
                <a:gridCol w="839900"/>
                <a:gridCol w="3420375"/>
                <a:gridCol w="2130150"/>
                <a:gridCol w="2130150"/>
              </a:tblGrid>
              <a:tr h="1020725">
                <a:tc>
                  <a:txBody>
                    <a:bodyPr/>
                    <a:lstStyle/>
                    <a:p>
                      <a:pPr indent="0" lvl="0" marL="0" rtl="0" algn="l">
                        <a:spcBef>
                          <a:spcPts val="0"/>
                        </a:spcBef>
                        <a:spcAft>
                          <a:spcPts val="0"/>
                        </a:spcAft>
                        <a:buNone/>
                      </a:pPr>
                      <a:r>
                        <a:rPr lang="ru"/>
                        <a:t>9</a:t>
                      </a:r>
                      <a:endParaRPr/>
                    </a:p>
                  </a:txBody>
                  <a:tcPr marT="91425" marB="91425" marR="91425" marL="91425"/>
                </a:tc>
                <a:tc>
                  <a:txBody>
                    <a:bodyPr/>
                    <a:lstStyle/>
                    <a:p>
                      <a:pPr indent="0" lvl="0" marL="0" rtl="0" algn="l">
                        <a:spcBef>
                          <a:spcPts val="0"/>
                        </a:spcBef>
                        <a:spcAft>
                          <a:spcPts val="0"/>
                        </a:spcAft>
                        <a:buNone/>
                      </a:pPr>
                      <a:r>
                        <a:rPr lang="ru"/>
                        <a:t>consideration of the declaration of conformity with the attached documents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r h="1020725">
                <a:tc>
                  <a:txBody>
                    <a:bodyPr/>
                    <a:lstStyle/>
                    <a:p>
                      <a:pPr indent="0" lvl="0" marL="0" rtl="0" algn="l">
                        <a:spcBef>
                          <a:spcPts val="0"/>
                        </a:spcBef>
                        <a:spcAft>
                          <a:spcPts val="0"/>
                        </a:spcAft>
                        <a:buNone/>
                      </a:pPr>
                      <a:r>
                        <a:rPr lang="ru"/>
                        <a:t>9а</a:t>
                      </a:r>
                      <a:endParaRPr/>
                    </a:p>
                  </a:txBody>
                  <a:tcPr marT="91425" marB="91425" marR="91425" marL="91425"/>
                </a:tc>
                <a:tc>
                  <a:txBody>
                    <a:bodyPr/>
                    <a:lstStyle/>
                    <a:p>
                      <a:pPr indent="0" lvl="0" marL="0" rtl="0" algn="l">
                        <a:spcBef>
                          <a:spcPts val="0"/>
                        </a:spcBef>
                        <a:spcAft>
                          <a:spcPts val="0"/>
                        </a:spcAft>
                        <a:buNone/>
                      </a:pPr>
                      <a:r>
                        <a:rPr lang="ru"/>
                        <a:t>consideration of the declaration of conformity with the attached documents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r h="1020725">
                <a:tc>
                  <a:txBody>
                    <a:bodyPr/>
                    <a:lstStyle/>
                    <a:p>
                      <a:pPr indent="0" lvl="0" marL="0" rtl="0" algn="l">
                        <a:spcBef>
                          <a:spcPts val="0"/>
                        </a:spcBef>
                        <a:spcAft>
                          <a:spcPts val="0"/>
                        </a:spcAft>
                        <a:buNone/>
                      </a:pPr>
                      <a:r>
                        <a:rPr lang="ru"/>
                        <a:t>10</a:t>
                      </a:r>
                      <a:endParaRPr/>
                    </a:p>
                  </a:txBody>
                  <a:tcPr marT="91425" marB="91425" marR="91425" marL="91425"/>
                </a:tc>
                <a:tc>
                  <a:txBody>
                    <a:bodyPr/>
                    <a:lstStyle/>
                    <a:p>
                      <a:pPr indent="0" lvl="0" marL="0" rtl="0" algn="l">
                        <a:spcBef>
                          <a:spcPts val="0"/>
                        </a:spcBef>
                        <a:spcAft>
                          <a:spcPts val="0"/>
                        </a:spcAft>
                        <a:buNone/>
                      </a:pPr>
                      <a:r>
                        <a:rPr lang="ru"/>
                        <a:t>consideration of the declaration of conformity with the attached documents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testing samples taken from the seller</a:t>
                      </a:r>
                      <a:endParaRPr/>
                    </a:p>
                    <a:p>
                      <a:pPr indent="0" lvl="0" marL="0" rtl="0" algn="l">
                        <a:spcBef>
                          <a:spcPts val="0"/>
                        </a:spcBef>
                        <a:spcAft>
                          <a:spcPts val="0"/>
                        </a:spcAft>
                        <a:buNone/>
                      </a:pPr>
                      <a:r>
                        <a:t/>
                      </a:r>
                      <a:endParaRPr/>
                    </a:p>
                  </a:txBody>
                  <a:tcPr marT="91425" marB="91425" marR="91425" marL="91425"/>
                </a:tc>
              </a:tr>
              <a:tr h="1547875">
                <a:tc>
                  <a:txBody>
                    <a:bodyPr/>
                    <a:lstStyle/>
                    <a:p>
                      <a:pPr indent="0" lvl="0" marL="0" rtl="0" algn="l">
                        <a:spcBef>
                          <a:spcPts val="0"/>
                        </a:spcBef>
                        <a:spcAft>
                          <a:spcPts val="0"/>
                        </a:spcAft>
                        <a:buNone/>
                      </a:pPr>
                      <a:r>
                        <a:rPr lang="ru"/>
                        <a:t>10а</a:t>
                      </a:r>
                      <a:endParaRPr/>
                    </a:p>
                  </a:txBody>
                  <a:tcPr marT="91425" marB="91425" marR="91425" marL="91425"/>
                </a:tc>
                <a:tc>
                  <a:txBody>
                    <a:bodyPr/>
                    <a:lstStyle/>
                    <a:p>
                      <a:pPr indent="0" lvl="0" marL="0" rtl="0" algn="l">
                        <a:spcBef>
                          <a:spcPts val="0"/>
                        </a:spcBef>
                        <a:spcAft>
                          <a:spcPts val="0"/>
                        </a:spcAft>
                        <a:buNone/>
                      </a:pPr>
                      <a:r>
                        <a:rPr lang="ru"/>
                        <a:t>consideration of the declaration of conformity with the attached documents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testing samples taken from the seller.  Analysis of the state of production</a:t>
                      </a:r>
                      <a:endParaRPr/>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4"/>
          <p:cNvSpPr txBox="1"/>
          <p:nvPr>
            <p:ph type="title"/>
          </p:nvPr>
        </p:nvSpPr>
        <p:spPr>
          <a:xfrm>
            <a:off x="1303800" y="84325"/>
            <a:ext cx="7030500" cy="59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 Certification</a:t>
            </a:r>
            <a:endParaRPr/>
          </a:p>
        </p:txBody>
      </p:sp>
      <p:sp>
        <p:nvSpPr>
          <p:cNvPr id="74" name="Google Shape;74;p14"/>
          <p:cNvSpPr txBox="1"/>
          <p:nvPr>
            <p:ph idx="1" type="body"/>
          </p:nvPr>
        </p:nvSpPr>
        <p:spPr>
          <a:xfrm>
            <a:off x="1303800" y="598150"/>
            <a:ext cx="7578000" cy="430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2000"/>
              <a:t>Certification is carried out according to the schemes established in the certification system.  A certification scheme is a certification form that defines a set of actions, the results of which are considered as evidence of compliance of products with established requirements. </a:t>
            </a:r>
            <a:endParaRPr sz="2000"/>
          </a:p>
          <a:p>
            <a:pPr indent="0" lvl="0" marL="0" rtl="0" algn="l">
              <a:spcBef>
                <a:spcPts val="1600"/>
              </a:spcBef>
              <a:spcAft>
                <a:spcPts val="1600"/>
              </a:spcAft>
              <a:buNone/>
            </a:pPr>
            <a:r>
              <a:rPr lang="ru" sz="2000"/>
              <a:t> In other words, </a:t>
            </a:r>
            <a:r>
              <a:rPr b="1" lang="ru" sz="2000"/>
              <a:t>a certification scheme is the composition and sequence of actions of a third party in assessing the conformity of products, services, processes, quality systems, production and personnel.</a:t>
            </a:r>
            <a:endParaRPr b="1"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5"/>
          <p:cNvSpPr txBox="1"/>
          <p:nvPr>
            <p:ph type="title"/>
          </p:nvPr>
        </p:nvSpPr>
        <p:spPr>
          <a:xfrm>
            <a:off x="311700" y="445025"/>
            <a:ext cx="8520600" cy="707400"/>
          </a:xfrm>
          <a:prstGeom prst="rect">
            <a:avLst/>
          </a:prstGeom>
          <a:solidFill>
            <a:srgbClr val="FF9900"/>
          </a:solidFill>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ru" sz="2400">
                <a:solidFill>
                  <a:schemeClr val="dk2"/>
                </a:solidFill>
                <a:latin typeface="Open Sans"/>
                <a:ea typeface="Open Sans"/>
                <a:cs typeface="Open Sans"/>
                <a:sym typeface="Open Sans"/>
              </a:rPr>
              <a:t> certification process</a:t>
            </a:r>
            <a:endParaRPr sz="2400"/>
          </a:p>
        </p:txBody>
      </p:sp>
      <p:sp>
        <p:nvSpPr>
          <p:cNvPr id="80" name="Google Shape;80;p1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This document has defined a general approach to the certification process, which is as follows:</a:t>
            </a:r>
            <a:endParaRPr/>
          </a:p>
          <a:p>
            <a:pPr indent="-342900" lvl="0" marL="457200" rtl="0" algn="l">
              <a:spcBef>
                <a:spcPts val="1600"/>
              </a:spcBef>
              <a:spcAft>
                <a:spcPts val="0"/>
              </a:spcAft>
              <a:buSzPts val="1800"/>
              <a:buChar char="●"/>
            </a:pPr>
            <a:r>
              <a:rPr lang="ru"/>
              <a:t> certification of products is carried out by certification bodies; </a:t>
            </a:r>
            <a:endParaRPr/>
          </a:p>
          <a:p>
            <a:pPr indent="-342900" lvl="0" marL="457200" rtl="0" algn="l">
              <a:spcBef>
                <a:spcPts val="0"/>
              </a:spcBef>
              <a:spcAft>
                <a:spcPts val="0"/>
              </a:spcAft>
              <a:buSzPts val="1800"/>
              <a:buChar char="●"/>
            </a:pPr>
            <a:r>
              <a:rPr lang="ru"/>
              <a:t> the nomenclature of goods subject to mandatory certification is determined by the State Standard of Russia or other federal executive bodies in accordance with its authority; </a:t>
            </a:r>
            <a:endParaRPr/>
          </a:p>
          <a:p>
            <a:pPr indent="-342900" lvl="0" marL="457200" rtl="0" algn="l">
              <a:spcBef>
                <a:spcPts val="0"/>
              </a:spcBef>
              <a:spcAft>
                <a:spcPts val="0"/>
              </a:spcAft>
              <a:buSzPts val="1800"/>
              <a:buChar char="●"/>
            </a:pPr>
            <a:r>
              <a:rPr lang="ru"/>
              <a:t>during certification, product indicators are verified and test methods are used that allow: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6"/>
          <p:cNvSpPr txBox="1"/>
          <p:nvPr>
            <p:ph type="title"/>
          </p:nvPr>
        </p:nvSpPr>
        <p:spPr>
          <a:xfrm>
            <a:off x="311700" y="224850"/>
            <a:ext cx="8520600" cy="927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3000"/>
              <a:t>during certification, product indicators are verified and test methods are used that allow:</a:t>
            </a:r>
            <a:endParaRPr sz="3000"/>
          </a:p>
        </p:txBody>
      </p:sp>
      <p:sp>
        <p:nvSpPr>
          <p:cNvPr id="86" name="Google Shape;86;p16"/>
          <p:cNvSpPr txBox="1"/>
          <p:nvPr>
            <p:ph idx="1" type="body"/>
          </p:nvPr>
        </p:nvSpPr>
        <p:spPr>
          <a:xfrm>
            <a:off x="210800" y="1266325"/>
            <a:ext cx="8741100" cy="368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1600"/>
              <a:t>a) carry out the identification of products, including checking whether they belong to the classification group, the conformity of technical documentation, origin, belonging to this party, etc. It should be noted that the conformity of technical documentation is checked by the indicators of purpose and other main characteristics of the products, for example, by indicators  reliability; </a:t>
            </a:r>
            <a:endParaRPr sz="1600"/>
          </a:p>
          <a:p>
            <a:pPr indent="0" lvl="0" marL="0" rtl="0" algn="l">
              <a:spcBef>
                <a:spcPts val="1600"/>
              </a:spcBef>
              <a:spcAft>
                <a:spcPts val="1600"/>
              </a:spcAft>
              <a:buNone/>
            </a:pPr>
            <a:r>
              <a:rPr lang="ru" sz="1600"/>
              <a:t> b) fully and reliably confirm the conformity of the product with the requirements aimed at ensuring its safety for the life and property of citizens, the environment, established in all regulatory documents for these products (these may be Federal laws of the Russian Federation, state standards, including interstate and international  , various norms and rules, for example, sanitary, environmental, fire, safety, etc.), as well as other requirements that should be checked on the basis of legislative acts  with mandatory certification, under normal conditions of use, storage and transportation.</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168650" y="92225"/>
            <a:ext cx="8877000" cy="106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3000"/>
              <a:t>during certification, product indicators are verified and test methods are used that allow:</a:t>
            </a:r>
            <a:endParaRPr sz="3000"/>
          </a:p>
        </p:txBody>
      </p:sp>
      <p:sp>
        <p:nvSpPr>
          <p:cNvPr id="92" name="Google Shape;92;p17"/>
          <p:cNvSpPr/>
          <p:nvPr/>
        </p:nvSpPr>
        <p:spPr>
          <a:xfrm>
            <a:off x="126475" y="1202425"/>
            <a:ext cx="4201800" cy="3780600"/>
          </a:xfrm>
          <a:prstGeom prst="rect">
            <a:avLst/>
          </a:prstGeom>
          <a:solidFill>
            <a:srgbClr val="FFFF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ph idx="1" type="body"/>
          </p:nvPr>
        </p:nvSpPr>
        <p:spPr>
          <a:xfrm>
            <a:off x="98375" y="1152425"/>
            <a:ext cx="4342500" cy="375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sz="1800"/>
              <a:t>a) carry out the identification of products, including checking whether they belong to the classification group, the conformity of technical documentation, origin, belonging to this party, etc. It should be noted that the conformity of technical documentation is checked by the indicators of purpose and other main characteristics of the products, for example, by indicators  reliability;  </a:t>
            </a:r>
            <a:endParaRPr sz="1800"/>
          </a:p>
        </p:txBody>
      </p:sp>
      <p:sp>
        <p:nvSpPr>
          <p:cNvPr id="94" name="Google Shape;94;p17"/>
          <p:cNvSpPr/>
          <p:nvPr/>
        </p:nvSpPr>
        <p:spPr>
          <a:xfrm>
            <a:off x="4398675" y="1146025"/>
            <a:ext cx="4553400" cy="3780600"/>
          </a:xfrm>
          <a:prstGeom prst="rect">
            <a:avLst/>
          </a:prstGeom>
          <a:solidFill>
            <a:srgbClr val="6FA8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7"/>
          <p:cNvSpPr txBox="1"/>
          <p:nvPr>
            <p:ph idx="2" type="body"/>
          </p:nvPr>
        </p:nvSpPr>
        <p:spPr>
          <a:xfrm>
            <a:off x="4328400" y="1061900"/>
            <a:ext cx="4717200" cy="3921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sz="1600"/>
              <a:t>b) fully and reliably confirm the conformity of the product with the requirements aimed at ensuring its safety for the life and property of citizens, the environment, established in all regulatory documents for these products (these may be Federal laws of the Russian Federation, state standards, including interstate and international  , various norms and rules, for example, sanitary, environmental, fire, safety, etc.), as well as other requirements that should be checked on the basis of legislative acts  with mandatory certification, under normal conditions of use, storage and transportation.</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8"/>
          <p:cNvSpPr txBox="1"/>
          <p:nvPr>
            <p:ph type="title"/>
          </p:nvPr>
        </p:nvSpPr>
        <p:spPr>
          <a:xfrm>
            <a:off x="311700" y="445025"/>
            <a:ext cx="8520600" cy="707400"/>
          </a:xfrm>
          <a:prstGeom prst="rect">
            <a:avLst/>
          </a:prstGeom>
          <a:solidFill>
            <a:schemeClr val="dk1"/>
          </a:solidFill>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ru" sz="2400">
                <a:solidFill>
                  <a:schemeClr val="dk2"/>
                </a:solidFill>
                <a:latin typeface="Open Sans"/>
                <a:ea typeface="Open Sans"/>
                <a:cs typeface="Open Sans"/>
                <a:sym typeface="Open Sans"/>
              </a:rPr>
              <a:t> the relevant technical regulations</a:t>
            </a:r>
            <a:endParaRPr sz="2400"/>
          </a:p>
        </p:txBody>
      </p:sp>
      <p:sp>
        <p:nvSpPr>
          <p:cNvPr id="101" name="Google Shape;101;p18"/>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The schemes used in the mandatory certification of products, services, work of production processes, etc., are determined by the relevant technical regulations.  During certification, the following schemes are used:</a:t>
            </a:r>
            <a:endParaRPr/>
          </a:p>
          <a:p>
            <a:pPr indent="-342900" lvl="0" marL="457200" rtl="0" algn="l">
              <a:spcBef>
                <a:spcPts val="1600"/>
              </a:spcBef>
              <a:spcAft>
                <a:spcPts val="0"/>
              </a:spcAft>
              <a:buSzPts val="1800"/>
              <a:buChar char="●"/>
            </a:pPr>
            <a:r>
              <a:rPr lang="ru"/>
              <a:t> providing evidence of the need for certification, including those accepted in international practice;  </a:t>
            </a:r>
            <a:endParaRPr/>
          </a:p>
          <a:p>
            <a:pPr indent="-342900" lvl="0" marL="457200" rtl="0" algn="l">
              <a:spcBef>
                <a:spcPts val="0"/>
              </a:spcBef>
              <a:spcAft>
                <a:spcPts val="0"/>
              </a:spcAft>
              <a:buSzPts val="1800"/>
              <a:buChar char="●"/>
            </a:pPr>
            <a:r>
              <a:rPr lang="ru"/>
              <a:t>taking into account the specifics of production, testing, delivery and use of specific products, the required level of confirmation of compliance, the material capabilities of the applicant.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9"/>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 It should be noted that with voluntary certification the certification scheme is determined by the applicant, he also offers it to the certification body.  </a:t>
            </a:r>
            <a:endParaRPr/>
          </a:p>
          <a:p>
            <a:pPr indent="0" lvl="0" marL="0" rtl="0" algn="l">
              <a:spcBef>
                <a:spcPts val="1600"/>
              </a:spcBef>
              <a:spcAft>
                <a:spcPts val="1600"/>
              </a:spcAft>
              <a:buNone/>
            </a:pPr>
            <a:r>
              <a:rPr lang="ru"/>
              <a:t>Various production situations, the characteristic properties of products, the ability to evaluate a batch of products by testing only part of the products from this batch, different test conditions and methods for subsequent inspection control, etc., necessitated the existence of several certification schemes.  There are 16 of them (table).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63300" y="92225"/>
            <a:ext cx="8895600" cy="393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ru" sz="1400"/>
              <a:t>Russian product certification schemes</a:t>
            </a:r>
            <a:endParaRPr sz="1400"/>
          </a:p>
        </p:txBody>
      </p:sp>
      <p:sp>
        <p:nvSpPr>
          <p:cNvPr id="113" name="Google Shape;113;p20"/>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graphicFrame>
        <p:nvGraphicFramePr>
          <p:cNvPr id="114" name="Google Shape;114;p20"/>
          <p:cNvGraphicFramePr/>
          <p:nvPr/>
        </p:nvGraphicFramePr>
        <p:xfrm>
          <a:off x="526400" y="362750"/>
          <a:ext cx="3000000" cy="3000000"/>
        </p:xfrm>
        <a:graphic>
          <a:graphicData uri="http://schemas.openxmlformats.org/drawingml/2006/table">
            <a:tbl>
              <a:tblPr>
                <a:noFill/>
                <a:tableStyleId>{A9DE2FEA-1E2E-487F-98C5-3A5D2D6CF2BA}</a:tableStyleId>
              </a:tblPr>
              <a:tblGrid>
                <a:gridCol w="453950"/>
                <a:gridCol w="2786825"/>
                <a:gridCol w="2927300"/>
                <a:gridCol w="2449525"/>
              </a:tblGrid>
              <a:tr h="870425">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tests in accredited testing laboratories and other methods of conformity assessment</a:t>
                      </a:r>
                      <a:endParaRPr/>
                    </a:p>
                  </a:txBody>
                  <a:tcPr marT="91425" marB="91425" marR="91425" marL="91425"/>
                </a:tc>
                <a:tc>
                  <a:txBody>
                    <a:bodyPr/>
                    <a:lstStyle/>
                    <a:p>
                      <a:pPr indent="0" lvl="0" marL="0" rtl="0" algn="l">
                        <a:spcBef>
                          <a:spcPts val="0"/>
                        </a:spcBef>
                        <a:spcAft>
                          <a:spcPts val="0"/>
                        </a:spcAft>
                        <a:buNone/>
                      </a:pPr>
                      <a:r>
                        <a:rPr lang="ru"/>
                        <a:t>production verification (quality systems)</a:t>
                      </a:r>
                      <a:endParaRPr/>
                    </a:p>
                  </a:txBody>
                  <a:tcPr marT="91425" marB="91425" marR="91425" marL="91425"/>
                </a:tc>
                <a:tc>
                  <a:txBody>
                    <a:bodyPr/>
                    <a:lstStyle/>
                    <a:p>
                      <a:pPr indent="0" lvl="0" marL="0" rtl="0" algn="l">
                        <a:spcBef>
                          <a:spcPts val="0"/>
                        </a:spcBef>
                        <a:spcAft>
                          <a:spcPts val="0"/>
                        </a:spcAft>
                        <a:buNone/>
                      </a:pPr>
                      <a:r>
                        <a:rPr lang="ru"/>
                        <a:t>test control of certified products (quality system, production)</a:t>
                      </a:r>
                      <a:endParaRPr/>
                    </a:p>
                    <a:p>
                      <a:pPr indent="0" lvl="0" marL="0" rtl="0" algn="l">
                        <a:spcBef>
                          <a:spcPts val="0"/>
                        </a:spcBef>
                        <a:spcAft>
                          <a:spcPts val="0"/>
                        </a:spcAft>
                        <a:buNone/>
                      </a:pPr>
                      <a:r>
                        <a:t/>
                      </a:r>
                      <a:endParaRPr/>
                    </a:p>
                  </a:txBody>
                  <a:tcPr marT="91425" marB="91425" marR="91425" marL="91425"/>
                </a:tc>
              </a:tr>
              <a:tr h="334525">
                <a:tc>
                  <a:txBody>
                    <a:bodyPr/>
                    <a:lstStyle/>
                    <a:p>
                      <a:pPr indent="0" lvl="0" marL="0" rtl="0" algn="l">
                        <a:spcBef>
                          <a:spcPts val="0"/>
                        </a:spcBef>
                        <a:spcAft>
                          <a:spcPts val="0"/>
                        </a:spcAft>
                        <a:buNone/>
                      </a:pPr>
                      <a:r>
                        <a:rPr lang="ru"/>
                        <a:t>1</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r h="334525">
                <a:tc>
                  <a:txBody>
                    <a:bodyPr/>
                    <a:lstStyle/>
                    <a:p>
                      <a:pPr indent="0" lvl="0" marL="0" rtl="0" algn="l">
                        <a:spcBef>
                          <a:spcPts val="0"/>
                        </a:spcBef>
                        <a:spcAft>
                          <a:spcPts val="0"/>
                        </a:spcAft>
                        <a:buNone/>
                      </a:pPr>
                      <a:r>
                        <a:rPr lang="ru"/>
                        <a:t>1а</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r h="513150">
                <a:tc>
                  <a:txBody>
                    <a:bodyPr/>
                    <a:lstStyle/>
                    <a:p>
                      <a:pPr indent="0" lvl="0" marL="0" rtl="0" algn="l">
                        <a:spcBef>
                          <a:spcPts val="0"/>
                        </a:spcBef>
                        <a:spcAft>
                          <a:spcPts val="0"/>
                        </a:spcAft>
                        <a:buNone/>
                      </a:pPr>
                      <a:r>
                        <a:rPr lang="ru"/>
                        <a:t>2</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testing samples taken from the seller</a:t>
                      </a:r>
                      <a:endParaRPr/>
                    </a:p>
                  </a:txBody>
                  <a:tcPr marT="91425" marB="91425" marR="91425" marL="91425"/>
                </a:tc>
              </a:tr>
              <a:tr h="691800">
                <a:tc>
                  <a:txBody>
                    <a:bodyPr/>
                    <a:lstStyle/>
                    <a:p>
                      <a:pPr indent="0" lvl="0" marL="0" rtl="0" algn="l">
                        <a:spcBef>
                          <a:spcPts val="0"/>
                        </a:spcBef>
                        <a:spcAft>
                          <a:spcPts val="0"/>
                        </a:spcAft>
                        <a:buNone/>
                      </a:pPr>
                      <a:r>
                        <a:rPr lang="ru"/>
                        <a:t>2а</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testing samples taken from the seller.  Analysis of the state of production</a:t>
                      </a:r>
                      <a:endParaRPr/>
                    </a:p>
                  </a:txBody>
                  <a:tcPr marT="91425" marB="91425" marR="91425" marL="91425"/>
                </a:tc>
              </a:tr>
              <a:tr h="513150">
                <a:tc>
                  <a:txBody>
                    <a:bodyPr/>
                    <a:lstStyle/>
                    <a:p>
                      <a:pPr indent="0" lvl="0" marL="0" rtl="0" algn="l">
                        <a:spcBef>
                          <a:spcPts val="0"/>
                        </a:spcBef>
                        <a:spcAft>
                          <a:spcPts val="0"/>
                        </a:spcAft>
                        <a:buNone/>
                      </a:pPr>
                      <a:r>
                        <a:rPr lang="ru"/>
                        <a:t>3</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tests of samples taken from the manufacturer</a:t>
                      </a:r>
                      <a:endParaRPr/>
                    </a:p>
                  </a:txBody>
                  <a:tcPr marT="91425" marB="91425" marR="91425" marL="91425"/>
                </a:tc>
              </a:tr>
              <a:tr h="691800">
                <a:tc>
                  <a:txBody>
                    <a:bodyPr/>
                    <a:lstStyle/>
                    <a:p>
                      <a:pPr indent="0" lvl="0" marL="0" rtl="0" algn="l">
                        <a:spcBef>
                          <a:spcPts val="0"/>
                        </a:spcBef>
                        <a:spcAft>
                          <a:spcPts val="0"/>
                        </a:spcAft>
                        <a:buNone/>
                      </a:pPr>
                      <a:r>
                        <a:rPr lang="ru"/>
                        <a:t>3а</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testing samples taken from the manufacturer.  Analysis of the state of production</a:t>
                      </a:r>
                      <a:endParaRPr/>
                    </a:p>
                  </a:txBody>
                  <a:tcPr marT="91425" marB="91425" marR="91425" marL="91425"/>
                </a:tc>
              </a:tr>
              <a:tr h="593625">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1"/>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graphicFrame>
        <p:nvGraphicFramePr>
          <p:cNvPr id="121" name="Google Shape;121;p21"/>
          <p:cNvGraphicFramePr/>
          <p:nvPr/>
        </p:nvGraphicFramePr>
        <p:xfrm>
          <a:off x="311700" y="312450"/>
          <a:ext cx="3000000" cy="3000000"/>
        </p:xfrm>
        <a:graphic>
          <a:graphicData uri="http://schemas.openxmlformats.org/drawingml/2006/table">
            <a:tbl>
              <a:tblPr>
                <a:noFill/>
                <a:tableStyleId>{A9DE2FEA-1E2E-487F-98C5-3A5D2D6CF2BA}</a:tableStyleId>
              </a:tblPr>
              <a:tblGrid>
                <a:gridCol w="815275"/>
                <a:gridCol w="2966425"/>
                <a:gridCol w="2182800"/>
                <a:gridCol w="2653125"/>
              </a:tblGrid>
              <a:tr h="605900">
                <a:tc>
                  <a:txBody>
                    <a:bodyPr/>
                    <a:lstStyle/>
                    <a:p>
                      <a:pPr indent="0" lvl="0" marL="0" rtl="0" algn="l">
                        <a:spcBef>
                          <a:spcPts val="0"/>
                        </a:spcBef>
                        <a:spcAft>
                          <a:spcPts val="0"/>
                        </a:spcAft>
                        <a:buNone/>
                      </a:pPr>
                      <a:r>
                        <a:rPr lang="ru"/>
                        <a:t>4</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tests of samples taken from the manufacturer</a:t>
                      </a:r>
                      <a:endParaRPr/>
                    </a:p>
                  </a:txBody>
                  <a:tcPr marT="91425" marB="91425" marR="91425" marL="91425"/>
                </a:tc>
              </a:tr>
              <a:tr h="778800">
                <a:tc>
                  <a:txBody>
                    <a:bodyPr/>
                    <a:lstStyle/>
                    <a:p>
                      <a:pPr indent="0" lvl="0" marL="0" rtl="0" algn="l">
                        <a:spcBef>
                          <a:spcPts val="0"/>
                        </a:spcBef>
                        <a:spcAft>
                          <a:spcPts val="0"/>
                        </a:spcAft>
                        <a:buNone/>
                      </a:pPr>
                      <a:r>
                        <a:rPr lang="ru"/>
                        <a:t>4a</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production analysis</a:t>
                      </a:r>
                      <a:endParaRPr/>
                    </a:p>
                  </a:txBody>
                  <a:tcPr marT="91425" marB="91425" marR="91425" marL="91425"/>
                </a:tc>
                <a:tc>
                  <a:txBody>
                    <a:bodyPr/>
                    <a:lstStyle/>
                    <a:p>
                      <a:pPr indent="0" lvl="0" marL="0" rtl="0" algn="l">
                        <a:spcBef>
                          <a:spcPts val="0"/>
                        </a:spcBef>
                        <a:spcAft>
                          <a:spcPts val="0"/>
                        </a:spcAft>
                        <a:buNone/>
                      </a:pPr>
                      <a:r>
                        <a:rPr lang="ru"/>
                        <a:t>testing samples taken from the manufacturer.  Analysis of the state of production</a:t>
                      </a:r>
                      <a:endParaRPr/>
                    </a:p>
                  </a:txBody>
                  <a:tcPr marT="91425" marB="91425" marR="91425" marL="91425"/>
                </a:tc>
              </a:tr>
              <a:tr h="979900">
                <a:tc>
                  <a:txBody>
                    <a:bodyPr/>
                    <a:lstStyle/>
                    <a:p>
                      <a:pPr indent="0" lvl="0" marL="0" rtl="0" algn="l">
                        <a:spcBef>
                          <a:spcPts val="0"/>
                        </a:spcBef>
                        <a:spcAft>
                          <a:spcPts val="0"/>
                        </a:spcAft>
                        <a:buNone/>
                      </a:pPr>
                      <a:r>
                        <a:rPr lang="ru"/>
                        <a:t>5</a:t>
                      </a:r>
                      <a:endParaRPr/>
                    </a:p>
                  </a:txBody>
                  <a:tcPr marT="91425" marB="91425" marR="91425" marL="91425"/>
                </a:tc>
                <a:tc>
                  <a:txBody>
                    <a:bodyPr/>
                    <a:lstStyle/>
                    <a:p>
                      <a:pPr indent="0" lvl="0" marL="0" rtl="0" algn="l">
                        <a:spcBef>
                          <a:spcPts val="0"/>
                        </a:spcBef>
                        <a:spcAft>
                          <a:spcPts val="0"/>
                        </a:spcAft>
                        <a:buNone/>
                      </a:pPr>
                      <a:r>
                        <a:rPr lang="ru"/>
                        <a:t>type tests*</a:t>
                      </a:r>
                      <a:endParaRPr/>
                    </a:p>
                  </a:txBody>
                  <a:tcPr marT="91425" marB="91425" marR="91425" marL="91425"/>
                </a:tc>
                <a:tc>
                  <a:txBody>
                    <a:bodyPr/>
                    <a:lstStyle/>
                    <a:p>
                      <a:pPr indent="0" lvl="0" marL="0" rtl="0" algn="l">
                        <a:spcBef>
                          <a:spcPts val="0"/>
                        </a:spcBef>
                        <a:spcAft>
                          <a:spcPts val="0"/>
                        </a:spcAft>
                        <a:buNone/>
                      </a:pPr>
                      <a:r>
                        <a:rPr lang="ru"/>
                        <a:t>production certification or quality system certification</a:t>
                      </a:r>
                      <a:endParaRPr/>
                    </a:p>
                  </a:txBody>
                  <a:tcPr marT="91425" marB="91425" marR="91425" marL="91425"/>
                </a:tc>
                <a:tc>
                  <a:txBody>
                    <a:bodyPr/>
                    <a:lstStyle/>
                    <a:p>
                      <a:pPr indent="0" lvl="0" marL="0" rtl="0" algn="l">
                        <a:spcBef>
                          <a:spcPts val="0"/>
                        </a:spcBef>
                        <a:spcAft>
                          <a:spcPts val="0"/>
                        </a:spcAft>
                        <a:buNone/>
                      </a:pPr>
                      <a:r>
                        <a:rPr lang="ru"/>
                        <a:t>control of a certified quality system (production). Tests of samples taken from the seller and the manufacturer</a:t>
                      </a:r>
                      <a:endParaRPr/>
                    </a:p>
                  </a:txBody>
                  <a:tcPr marT="91425" marB="91425" marR="91425" marL="91425"/>
                </a:tc>
              </a:tr>
              <a:tr h="778800">
                <a:tc>
                  <a:txBody>
                    <a:bodyPr/>
                    <a:lstStyle/>
                    <a:p>
                      <a:pPr indent="0" lvl="0" marL="0" rtl="0" algn="l">
                        <a:spcBef>
                          <a:spcPts val="0"/>
                        </a:spcBef>
                        <a:spcAft>
                          <a:spcPts val="0"/>
                        </a:spcAft>
                        <a:buNone/>
                      </a:pPr>
                      <a:r>
                        <a:rPr lang="ru"/>
                        <a:t>6</a:t>
                      </a:r>
                      <a:endParaRPr/>
                    </a:p>
                  </a:txBody>
                  <a:tcPr marT="91425" marB="91425" marR="91425" marL="91425"/>
                </a:tc>
                <a:tc>
                  <a:txBody>
                    <a:bodyPr/>
                    <a:lstStyle/>
                    <a:p>
                      <a:pPr indent="0" lvl="0" marL="0" rtl="0" algn="l">
                        <a:spcBef>
                          <a:spcPts val="0"/>
                        </a:spcBef>
                        <a:spcAft>
                          <a:spcPts val="0"/>
                        </a:spcAft>
                        <a:buNone/>
                      </a:pPr>
                      <a:r>
                        <a:rPr lang="ru"/>
                        <a:t>consideration of the declaration of conformity with the attached documents</a:t>
                      </a:r>
                      <a:endParaRPr/>
                    </a:p>
                  </a:txBody>
                  <a:tcPr marT="91425" marB="91425" marR="91425" marL="91425"/>
                </a:tc>
                <a:tc>
                  <a:txBody>
                    <a:bodyPr/>
                    <a:lstStyle/>
                    <a:p>
                      <a:pPr indent="0" lvl="0" marL="0" rtl="0" algn="l">
                        <a:spcBef>
                          <a:spcPts val="0"/>
                        </a:spcBef>
                        <a:spcAft>
                          <a:spcPts val="0"/>
                        </a:spcAft>
                        <a:buNone/>
                      </a:pPr>
                      <a:r>
                        <a:rPr lang="ru"/>
                        <a:t>quality system certification</a:t>
                      </a:r>
                      <a:endParaRPr/>
                    </a:p>
                  </a:txBody>
                  <a:tcPr marT="91425" marB="91425" marR="91425" marL="91425"/>
                </a:tc>
                <a:tc>
                  <a:txBody>
                    <a:bodyPr/>
                    <a:lstStyle/>
                    <a:p>
                      <a:pPr indent="0" lvl="0" marL="0" rtl="0" algn="l">
                        <a:spcBef>
                          <a:spcPts val="0"/>
                        </a:spcBef>
                        <a:spcAft>
                          <a:spcPts val="0"/>
                        </a:spcAft>
                        <a:buNone/>
                      </a:pPr>
                      <a:r>
                        <a:rPr lang="ru"/>
                        <a:t>certified quality system control</a:t>
                      </a:r>
                      <a:endParaRPr/>
                    </a:p>
                    <a:p>
                      <a:pPr indent="0" lvl="0" marL="0" rtl="0" algn="l">
                        <a:spcBef>
                          <a:spcPts val="0"/>
                        </a:spcBef>
                        <a:spcAft>
                          <a:spcPts val="0"/>
                        </a:spcAft>
                        <a:buNone/>
                      </a:pPr>
                      <a:r>
                        <a:t/>
                      </a:r>
                      <a:endParaRPr b="1"/>
                    </a:p>
                  </a:txBody>
                  <a:tcPr marT="91425" marB="91425" marR="91425" marL="91425"/>
                </a:tc>
              </a:tr>
              <a:tr h="533550">
                <a:tc>
                  <a:txBody>
                    <a:bodyPr/>
                    <a:lstStyle/>
                    <a:p>
                      <a:pPr indent="0" lvl="0" marL="0" rtl="0" algn="l">
                        <a:spcBef>
                          <a:spcPts val="0"/>
                        </a:spcBef>
                        <a:spcAft>
                          <a:spcPts val="0"/>
                        </a:spcAft>
                        <a:buNone/>
                      </a:pPr>
                      <a:r>
                        <a:rPr lang="ru"/>
                        <a:t>7</a:t>
                      </a:r>
                      <a:endParaRPr/>
                    </a:p>
                  </a:txBody>
                  <a:tcPr marT="91425" marB="91425" marR="91425" marL="91425"/>
                </a:tc>
                <a:tc>
                  <a:txBody>
                    <a:bodyPr/>
                    <a:lstStyle/>
                    <a:p>
                      <a:pPr indent="0" lvl="0" marL="0" rtl="0" algn="l">
                        <a:spcBef>
                          <a:spcPts val="0"/>
                        </a:spcBef>
                        <a:spcAft>
                          <a:spcPts val="0"/>
                        </a:spcAft>
                        <a:buNone/>
                      </a:pPr>
                      <a:r>
                        <a:rPr lang="ru"/>
                        <a:t>party tests</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r h="695400">
                <a:tc>
                  <a:txBody>
                    <a:bodyPr/>
                    <a:lstStyle/>
                    <a:p>
                      <a:pPr indent="0" lvl="0" marL="0" rtl="0" algn="l">
                        <a:spcBef>
                          <a:spcPts val="0"/>
                        </a:spcBef>
                        <a:spcAft>
                          <a:spcPts val="0"/>
                        </a:spcAft>
                        <a:buNone/>
                      </a:pPr>
                      <a:r>
                        <a:rPr lang="ru"/>
                        <a:t>8</a:t>
                      </a:r>
                      <a:endParaRPr/>
                    </a:p>
                  </a:txBody>
                  <a:tcPr marT="91425" marB="91425" marR="91425" marL="91425"/>
                </a:tc>
                <a:tc>
                  <a:txBody>
                    <a:bodyPr/>
                    <a:lstStyle/>
                    <a:p>
                      <a:pPr indent="0" lvl="0" marL="0" rtl="0" algn="l">
                        <a:spcBef>
                          <a:spcPts val="0"/>
                        </a:spcBef>
                        <a:spcAft>
                          <a:spcPts val="0"/>
                        </a:spcAft>
                        <a:buNone/>
                      </a:pPr>
                      <a:r>
                        <a:rPr lang="ru"/>
                        <a:t>tests of each sample</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c>
                  <a:txBody>
                    <a:bodyPr/>
                    <a:lstStyle/>
                    <a:p>
                      <a:pPr indent="0" lvl="0" marL="0" rtl="0" algn="l">
                        <a:spcBef>
                          <a:spcPts val="0"/>
                        </a:spcBef>
                        <a:spcAft>
                          <a:spcPts val="0"/>
                        </a:spcAft>
                        <a:buNone/>
                      </a:pPr>
                      <a:r>
                        <a:rPr lang="ru"/>
                        <a:t>-</a:t>
                      </a:r>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